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79554" autoAdjust="0"/>
  </p:normalViewPr>
  <p:slideViewPr>
    <p:cSldViewPr snapToGrid="0">
      <p:cViewPr varScale="1">
        <p:scale>
          <a:sx n="50" d="100"/>
          <a:sy n="50" d="100"/>
        </p:scale>
        <p:origin x="6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26.03.2017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 which was used in a few teams in PREN)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Folien 9 (EVNT Array) und Folie 10/11 (</a:t>
            </a:r>
            <a:r>
              <a:rPr lang="de-CH" dirty="0" err="1"/>
              <a:t>Storing</a:t>
            </a:r>
            <a:r>
              <a:rPr lang="de-CH" dirty="0"/>
              <a:t> Event Different Implementations)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M0 also </a:t>
            </a:r>
            <a:r>
              <a:rPr lang="de-CH" dirty="0" err="1"/>
              <a:t>for</a:t>
            </a:r>
            <a:r>
              <a:rPr lang="de-CH" dirty="0"/>
              <a:t> M4 </a:t>
            </a:r>
            <a:r>
              <a:rPr lang="de-CH" dirty="0" err="1"/>
              <a:t>board</a:t>
            </a:r>
            <a:r>
              <a:rPr lang="de-CH" dirty="0"/>
              <a:t>. </a:t>
            </a:r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is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 err="1"/>
              <a:t>Überleitung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|= 1 -&gt; all interrupts are disabled, except the first three</a:t>
            </a:r>
          </a:p>
          <a:p>
            <a:pPr marL="228600" indent="-228600">
              <a:buAutoNum type="arabicPeriod"/>
            </a:pPr>
            <a:r>
              <a:rPr lang="en-US" dirty="0"/>
              <a:t>BASEPRI |= 4 -&gt; interrupts 4 and higher are disabled, it’s possible to combine PRIMASK and BASEPRI. (M4)</a:t>
            </a:r>
          </a:p>
          <a:p>
            <a:pPr marL="228600" indent="-228600">
              <a:buAutoNum type="arabicPeriod"/>
            </a:pPr>
            <a:r>
              <a:rPr lang="en-US" dirty="0"/>
              <a:t>Differences M0/M4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Each interrupt has a 8 bit priority register.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PRIGROUP field indicates the position of the binary point that splits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PRI_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 in the Interrupt Priority Registers into separate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80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</a:t>
            </a:r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Synchronous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Asynchronous</a:t>
            </a:r>
            <a:r>
              <a:rPr lang="de-CH" dirty="0">
                <a:sym typeface="Wingdings" panose="05000000000000000000" pitchFamily="2" charset="2"/>
              </a:rPr>
              <a:t> Events</a:t>
            </a:r>
          </a:p>
          <a:p>
            <a:r>
              <a:rPr lang="de-CH" dirty="0">
                <a:sym typeface="Wingdings" panose="05000000000000000000" pitchFamily="2" charset="2"/>
              </a:rPr>
              <a:t>-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picture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shows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two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types</a:t>
            </a:r>
            <a:r>
              <a:rPr lang="de-CH" baseline="0" dirty="0">
                <a:sym typeface="Wingdings" panose="05000000000000000000" pitchFamily="2" charset="2"/>
              </a:rPr>
              <a:t>, on top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synchronous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clock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frequency</a:t>
            </a:r>
            <a:r>
              <a:rPr lang="de-CH" baseline="0" dirty="0">
                <a:sym typeface="Wingdings" panose="05000000000000000000" pitchFamily="2" charset="2"/>
              </a:rPr>
              <a:t>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timer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. </a:t>
            </a: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endParaRPr lang="de-CH" baseline="0" dirty="0">
              <a:sym typeface="Wingdings" panose="05000000000000000000" pitchFamily="2" charset="2"/>
            </a:endParaRPr>
          </a:p>
          <a:p>
            <a:r>
              <a:rPr lang="de-CH" dirty="0"/>
              <a:t>-on </a:t>
            </a:r>
            <a:r>
              <a:rPr lang="de-CH" dirty="0" err="1"/>
              <a:t>bottom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>
                <a:sym typeface="Wingdings" panose="05000000000000000000" pitchFamily="2" charset="2"/>
              </a:rPr>
              <a:t>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type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r>
              <a:rPr lang="de-CH" baseline="0" dirty="0">
                <a:sym typeface="Wingdings" panose="05000000000000000000" pitchFamily="2" charset="2"/>
              </a:rPr>
              <a:t> on a </a:t>
            </a:r>
            <a:r>
              <a:rPr lang="de-CH" baseline="0" dirty="0" err="1">
                <a:sym typeface="Wingdings" panose="05000000000000000000" pitchFamily="2" charset="2"/>
              </a:rPr>
              <a:t>random</a:t>
            </a:r>
            <a:r>
              <a:rPr lang="de-CH" baseline="0" dirty="0">
                <a:sym typeface="Wingdings" panose="05000000000000000000" pitchFamily="2" charset="2"/>
              </a:rPr>
              <a:t> time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button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pressed</a:t>
            </a:r>
            <a:endParaRPr lang="de-CH" baseline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needs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infrastructure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to</a:t>
            </a:r>
            <a:r>
              <a:rPr lang="de-CH" baseline="0" dirty="0">
                <a:sym typeface="Wingdings" panose="05000000000000000000" pitchFamily="2" charset="2"/>
              </a:rPr>
              <a:t> handle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I will </a:t>
            </a:r>
            <a:r>
              <a:rPr lang="de-CH" baseline="0" dirty="0" err="1">
                <a:sym typeface="Wingdings" panose="05000000000000000000" pitchFamily="2" charset="2"/>
              </a:rPr>
              <a:t>show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that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point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later</a:t>
            </a:r>
            <a:r>
              <a:rPr lang="de-CH" baseline="0" dirty="0">
                <a:sym typeface="Wingdings" panose="05000000000000000000" pitchFamily="2" charset="2"/>
              </a:rPr>
              <a:t>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endParaRPr lang="de-CH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>
                <a:sym typeface="Wingdings" panose="05000000000000000000" pitchFamily="2" charset="2"/>
              </a:rPr>
              <a:t>- </a:t>
            </a:r>
            <a:r>
              <a:rPr lang="de-CH" baseline="0" dirty="0" err="1">
                <a:sym typeface="Wingdings" panose="05000000000000000000" pitchFamily="2" charset="2"/>
              </a:rPr>
              <a:t>There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implementation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on </a:t>
            </a:r>
            <a:r>
              <a:rPr lang="de-CH" baseline="0" dirty="0" err="1">
                <a:sym typeface="Wingdings" panose="05000000000000000000" pitchFamily="2" charset="2"/>
              </a:rPr>
              <a:t>one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RTOS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other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>
                <a:sym typeface="Wingdings" panose="05000000000000000000" pitchFamily="2" charset="2"/>
              </a:rPr>
              <a:t>where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stored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queue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list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an </a:t>
            </a:r>
            <a:r>
              <a:rPr lang="de-CH" baseline="0" dirty="0" err="1">
                <a:sym typeface="Wingdings" panose="05000000000000000000" pitchFamily="2" charset="2"/>
              </a:rPr>
              <a:t>array</a:t>
            </a:r>
            <a:r>
              <a:rPr lang="de-CH" baseline="0" dirty="0">
                <a:sym typeface="Wingdings" panose="05000000000000000000" pitchFamily="2" charset="2"/>
              </a:rPr>
              <a:t>.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r>
              <a:rPr lang="de-CH" baseline="0" dirty="0">
                <a:sym typeface="Wingdings" panose="05000000000000000000" pitchFamily="2" charset="2"/>
              </a:rPr>
              <a:t> ist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focus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arrays</a:t>
            </a:r>
            <a:r>
              <a:rPr lang="de-CH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on top </a:t>
            </a:r>
            <a:r>
              <a:rPr lang="de-CH" baseline="0" dirty="0" err="1"/>
              <a:t>shows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1. Interrupt </a:t>
            </a:r>
            <a:r>
              <a:rPr lang="de-CH" baseline="0" dirty="0" err="1"/>
              <a:t>occurs</a:t>
            </a:r>
            <a:r>
              <a:rPr lang="de-CH" baseline="0" dirty="0"/>
              <a:t>,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</a:t>
            </a:r>
            <a:r>
              <a:rPr lang="de-CH" baseline="0" dirty="0" err="1"/>
              <a:t>Buttton</a:t>
            </a:r>
            <a:r>
              <a:rPr lang="de-CH" baseline="0" dirty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2. A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Interrupt Service </a:t>
            </a:r>
            <a:r>
              <a:rPr lang="de-CH" baseline="0" dirty="0" err="1"/>
              <a:t>routine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r>
              <a:rPr lang="de-CH" baseline="0" dirty="0"/>
              <a:t> ist </a:t>
            </a:r>
            <a:r>
              <a:rPr lang="de-CH" baseline="0" dirty="0" err="1"/>
              <a:t>stored</a:t>
            </a:r>
            <a:r>
              <a:rPr lang="de-CH" baseline="0" dirty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3.</a:t>
            </a:r>
            <a:r>
              <a:rPr lang="de-CH" baseline="0" dirty="0"/>
              <a:t> The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program</a:t>
            </a:r>
            <a:r>
              <a:rPr lang="de-CH" baseline="0" dirty="0"/>
              <a:t>/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checks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array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So </a:t>
            </a:r>
            <a:r>
              <a:rPr lang="de-CH" baseline="0" dirty="0" err="1"/>
              <a:t>the</a:t>
            </a:r>
            <a:r>
              <a:rPr lang="de-CH" baseline="0" dirty="0"/>
              <a:t> ISR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efficient</a:t>
            </a:r>
            <a:r>
              <a:rPr lang="de-CH" baseline="0" dirty="0"/>
              <a:t> 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straight</a:t>
            </a:r>
            <a:r>
              <a:rPr lang="de-CH" baseline="0" dirty="0"/>
              <a:t> </a:t>
            </a:r>
            <a:r>
              <a:rPr lang="de-CH" baseline="0" dirty="0" err="1"/>
              <a:t>forward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possible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does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heavy </a:t>
            </a:r>
            <a:r>
              <a:rPr lang="de-CH" baseline="0" dirty="0" err="1"/>
              <a:t>workload</a:t>
            </a:r>
            <a:r>
              <a:rPr lang="de-CH" baseline="0" dirty="0"/>
              <a:t>.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means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do </a:t>
            </a:r>
            <a:r>
              <a:rPr lang="de-CH" baseline="0" dirty="0" err="1"/>
              <a:t>what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needed</a:t>
            </a:r>
            <a:r>
              <a:rPr lang="de-CH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The ISR just </a:t>
            </a:r>
            <a:r>
              <a:rPr lang="de-CH" baseline="0" dirty="0" err="1"/>
              <a:t>sets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Event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</a:t>
            </a:r>
            <a:r>
              <a:rPr lang="de-CH" baseline="0" dirty="0" err="1"/>
              <a:t>below</a:t>
            </a:r>
            <a:r>
              <a:rPr lang="de-CH" baseline="0" dirty="0"/>
              <a:t> </a:t>
            </a:r>
            <a:r>
              <a:rPr lang="de-CH" baseline="0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methods</a:t>
            </a:r>
            <a:r>
              <a:rPr lang="de-CH" baseline="0" dirty="0"/>
              <a:t> wich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implemented</a:t>
            </a:r>
            <a:r>
              <a:rPr lang="de-CH" baseline="0" dirty="0"/>
              <a:t> in </a:t>
            </a:r>
            <a:r>
              <a:rPr lang="de-CH" baseline="0" dirty="0" err="1"/>
              <a:t>our</a:t>
            </a:r>
            <a:r>
              <a:rPr lang="de-CH" baseline="0" dirty="0"/>
              <a:t> </a:t>
            </a:r>
            <a:r>
              <a:rPr lang="de-CH" baseline="0" dirty="0" err="1"/>
              <a:t>intro</a:t>
            </a:r>
            <a:r>
              <a:rPr lang="de-CH" baseline="0" dirty="0"/>
              <a:t> </a:t>
            </a:r>
            <a:r>
              <a:rPr lang="de-CH" baseline="0" dirty="0" err="1"/>
              <a:t>projects</a:t>
            </a:r>
            <a:r>
              <a:rPr lang="de-CH" baseline="0" dirty="0"/>
              <a:t>.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another</a:t>
            </a:r>
            <a:r>
              <a:rPr lang="de-CH" baseline="0" dirty="0"/>
              <a:t> </a:t>
            </a:r>
            <a:r>
              <a:rPr lang="de-CH" baseline="0" dirty="0" err="1"/>
              <a:t>aproach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polling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a </a:t>
            </a:r>
            <a:r>
              <a:rPr lang="de-CH" baseline="0" dirty="0" err="1"/>
              <a:t>button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frequently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</a:p>
          <a:p>
            <a:pPr marL="0" indent="0">
              <a:buNone/>
            </a:pPr>
            <a:r>
              <a:rPr lang="en-US" dirty="0"/>
              <a:t>forward 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/>
              <a:t>workload</a:t>
            </a:r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Create</a:t>
            </a:r>
          </a:p>
          <a:p>
            <a:pPr marL="0" indent="0">
              <a:buNone/>
            </a:pPr>
            <a:r>
              <a:rPr lang="de-CH" dirty="0"/>
              <a:t>/Set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 operations to keep the amount of memory as small as possible</a:t>
            </a:r>
          </a:p>
          <a:p>
            <a:r>
              <a:rPr lang="en-US" dirty="0"/>
              <a:t>EVNT Array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all the Events </a:t>
            </a:r>
            <a:r>
              <a:rPr lang="en-US" dirty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/>
              <a:t>Implementation with #define or enumeration</a:t>
            </a:r>
          </a:p>
          <a:p>
            <a:r>
              <a:rPr lang="en-US" dirty="0"/>
              <a:t>Event Number could be used as priority</a:t>
            </a:r>
          </a:p>
          <a:p>
            <a:r>
              <a:rPr lang="en-US" dirty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from</a:t>
            </a:r>
            <a:r>
              <a:rPr lang="de-CH" dirty="0"/>
              <a:t> Main Loop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Iterate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loop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array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Handle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(e.g. </a:t>
            </a:r>
            <a:r>
              <a:rPr lang="de-CH" dirty="0" err="1"/>
              <a:t>flash</a:t>
            </a:r>
            <a:r>
              <a:rPr lang="de-CH" dirty="0"/>
              <a:t> </a:t>
            </a:r>
            <a:r>
              <a:rPr lang="de-CH" dirty="0" err="1"/>
              <a:t>LED’s</a:t>
            </a:r>
            <a:r>
              <a:rPr lang="de-CH" dirty="0"/>
              <a:t>)</a:t>
            </a:r>
          </a:p>
          <a:p>
            <a:r>
              <a:rPr lang="de-CH" b="1" dirty="0"/>
              <a:t>Advantage: </a:t>
            </a:r>
            <a:r>
              <a:rPr lang="de-CH" dirty="0"/>
              <a:t>simple</a:t>
            </a:r>
          </a:p>
          <a:p>
            <a:r>
              <a:rPr lang="de-CH" b="1" dirty="0" err="1"/>
              <a:t>Disadvantage</a:t>
            </a:r>
            <a:r>
              <a:rPr lang="de-CH" b="1" dirty="0"/>
              <a:t>: </a:t>
            </a:r>
            <a:r>
              <a:rPr lang="de-CH" dirty="0"/>
              <a:t>Long </a:t>
            </a:r>
            <a:r>
              <a:rPr lang="de-CH" dirty="0" err="1"/>
              <a:t>if</a:t>
            </a:r>
            <a:r>
              <a:rPr lang="de-CH" dirty="0"/>
              <a:t>/</a:t>
            </a:r>
            <a:r>
              <a:rPr lang="de-CH" dirty="0" err="1"/>
              <a:t>else</a:t>
            </a:r>
            <a:r>
              <a:rPr lang="de-CH" dirty="0"/>
              <a:t>/</a:t>
            </a:r>
            <a:r>
              <a:rPr lang="de-CH" dirty="0" err="1"/>
              <a:t>switch</a:t>
            </a:r>
            <a:r>
              <a:rPr lang="de-CH" dirty="0"/>
              <a:t> </a:t>
            </a:r>
            <a:r>
              <a:rPr lang="de-CH" dirty="0" err="1"/>
              <a:t>statements</a:t>
            </a:r>
            <a:r>
              <a:rPr lang="de-CH" dirty="0"/>
              <a:t>, </a:t>
            </a:r>
            <a:r>
              <a:rPr lang="de-CH" dirty="0" err="1"/>
              <a:t>need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protect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concurrent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 Handle Workflow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ARM </a:t>
            </a:r>
            <a:r>
              <a:rPr lang="de-CH" dirty="0" err="1"/>
              <a:t>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? 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de-CH" dirty="0"/>
              <a:t>ARM </a:t>
            </a:r>
            <a:r>
              <a:rPr lang="de-CH" dirty="0" err="1"/>
              <a:t>cores</a:t>
            </a:r>
            <a:r>
              <a:rPr lang="de-CH" dirty="0"/>
              <a:t>:</a:t>
            </a:r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resulting in a larger chip area (recommended because it’s faster) or with 32 cycles and less chip area.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/>
              <a:t> EVNT_NOF_EVENTS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/>
              <a:t>Hardware divide</a:t>
            </a:r>
          </a:p>
          <a:p>
            <a:r>
              <a:rPr lang="en-US" dirty="0"/>
              <a:t>Floating-point</a:t>
            </a:r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689557"/>
            <a:ext cx="46497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2186939" y="5094039"/>
            <a:ext cx="3688081" cy="1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375" t="45597" r="20459" b="49913"/>
          <a:stretch/>
        </p:blipFill>
        <p:spPr>
          <a:xfrm>
            <a:off x="1446211" y="4930723"/>
            <a:ext cx="4965835" cy="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Cortex-M4 </a:t>
            </a:r>
            <a:r>
              <a:rPr lang="de-CH" dirty="0" err="1"/>
              <a:t>Prigroup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0…7: Position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SubPrio</a:t>
            </a:r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3750" t="43333" r="14000" b="21778"/>
          <a:stretch/>
        </p:blipFill>
        <p:spPr>
          <a:xfrm>
            <a:off x="2436811" y="2935287"/>
            <a:ext cx="8961120" cy="33657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6487" t="40667" r="66750" b="50444"/>
          <a:stretch/>
        </p:blipFill>
        <p:spPr>
          <a:xfrm>
            <a:off x="5715000" y="1644975"/>
            <a:ext cx="5682931" cy="1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Synchronous</a:t>
            </a:r>
            <a:r>
              <a:rPr lang="de-CH" dirty="0"/>
              <a:t> (</a:t>
            </a:r>
            <a:r>
              <a:rPr lang="en-US" dirty="0"/>
              <a:t>e.g. Timer Interrupt, Periodic Task </a:t>
            </a:r>
          </a:p>
          <a:p>
            <a:pPr marL="0" indent="0">
              <a:buNone/>
            </a:pPr>
            <a:r>
              <a:rPr lang="en-US" dirty="0"/>
              <a:t>output)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(</a:t>
            </a:r>
            <a:r>
              <a:rPr lang="en-US" dirty="0"/>
              <a:t>e.g. Button Pressed)</a:t>
            </a:r>
          </a:p>
          <a:p>
            <a:r>
              <a:rPr lang="de-CH" dirty="0"/>
              <a:t>Need Infrastructure 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 err="1"/>
              <a:t>happened</a:t>
            </a:r>
            <a:r>
              <a:rPr lang="de-CH" dirty="0"/>
              <a:t>)</a:t>
            </a:r>
          </a:p>
          <a:p>
            <a:r>
              <a:rPr lang="de-CH" dirty="0"/>
              <a:t>Implementation </a:t>
            </a:r>
            <a:r>
              <a:rPr lang="de-CH" dirty="0">
                <a:sym typeface="Wingdings" panose="05000000000000000000" pitchFamily="2" charset="2"/>
              </a:rPr>
              <a:t> RTOS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‘Flags’  </a:t>
            </a:r>
            <a:r>
              <a:rPr lang="de-CH" dirty="0" err="1">
                <a:sym typeface="Wingdings" panose="05000000000000000000" pitchFamily="2" charset="2"/>
              </a:rPr>
              <a:t>possible</a:t>
            </a:r>
            <a:r>
              <a:rPr lang="de-CH" dirty="0">
                <a:sym typeface="Wingdings" panose="05000000000000000000" pitchFamily="2" charset="2"/>
              </a:rPr>
              <a:t> Implementation: Queue, List,</a:t>
            </a:r>
            <a:r>
              <a:rPr lang="de-CH" b="1" dirty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1374</Words>
  <Application>Microsoft Office PowerPoint</Application>
  <PresentationFormat>Breitbild</PresentationFormat>
  <Paragraphs>182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Wingdings</vt:lpstr>
      <vt:lpstr>Schaltkreis</vt:lpstr>
      <vt:lpstr>Recap Arm Cortex Processors &amp; Events</vt:lpstr>
      <vt:lpstr>Cortex-M Processor Family </vt:lpstr>
      <vt:lpstr>Cortex-M Comparison</vt:lpstr>
      <vt:lpstr>Exception Types and Primask/BasePRI</vt:lpstr>
      <vt:lpstr>Cortex-M Interrupt Priorities</vt:lpstr>
      <vt:lpstr>NVIC M0 and M4</vt:lpstr>
      <vt:lpstr>Cortex-M4 Prigroup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 Workflow</vt:lpstr>
      <vt:lpstr>Questions</vt:lpstr>
      <vt:lpstr>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Herger Pirmin TA.E.1301</cp:lastModifiedBy>
  <cp:revision>46</cp:revision>
  <dcterms:created xsi:type="dcterms:W3CDTF">2017-03-24T07:05:51Z</dcterms:created>
  <dcterms:modified xsi:type="dcterms:W3CDTF">2017-03-26T15:41:45Z</dcterms:modified>
</cp:coreProperties>
</file>